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84" r:id="rId2"/>
    <p:sldId id="275" r:id="rId3"/>
    <p:sldId id="289" r:id="rId4"/>
    <p:sldId id="261" r:id="rId5"/>
    <p:sldId id="263" r:id="rId6"/>
    <p:sldId id="262" r:id="rId7"/>
    <p:sldId id="277" r:id="rId8"/>
    <p:sldId id="259" r:id="rId9"/>
    <p:sldId id="264" r:id="rId10"/>
    <p:sldId id="265" r:id="rId11"/>
    <p:sldId id="258" r:id="rId12"/>
    <p:sldId id="288" r:id="rId13"/>
    <p:sldId id="260" r:id="rId14"/>
    <p:sldId id="279" r:id="rId15"/>
    <p:sldId id="287" r:id="rId16"/>
    <p:sldId id="286" r:id="rId17"/>
    <p:sldId id="285" r:id="rId18"/>
    <p:sldId id="278"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91" autoAdjust="0"/>
  </p:normalViewPr>
  <p:slideViewPr>
    <p:cSldViewPr>
      <p:cViewPr varScale="1">
        <p:scale>
          <a:sx n="74" d="100"/>
          <a:sy n="74" d="100"/>
        </p:scale>
        <p:origin x="-104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a:defRPr/>
            </a:pPr>
            <a:fld id="{EA35E8F9-890F-4A10-BE39-2785F801AB16}" type="datetimeFigureOut">
              <a:rPr lang="ru-RU" smtClean="0"/>
              <a:pPr>
                <a:defRPr/>
              </a:pPr>
              <a:t>31.01.2013</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pPr>
              <a:defRPr/>
            </a:pPr>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pPr>
              <a:defRPr/>
            </a:pPr>
            <a:fld id="{C2370CF2-69C0-4B07-B9EB-53CC293AEF87}"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344A1E02-7553-4C46-8B30-1B4A6731680A}" type="datetimeFigureOut">
              <a:rPr lang="ru-RU" smtClean="0"/>
              <a:pPr>
                <a:defRPr/>
              </a:pPr>
              <a:t>31.01.2013</a:t>
            </a:fld>
            <a:endParaRPr lang="ru-RU"/>
          </a:p>
        </p:txBody>
      </p:sp>
      <p:sp>
        <p:nvSpPr>
          <p:cNvPr id="5" name="Нижний колонтитул 4"/>
          <p:cNvSpPr>
            <a:spLocks noGrp="1"/>
          </p:cNvSpPr>
          <p:nvPr>
            <p:ph type="ftr" sz="quarter" idx="11"/>
          </p:nvPr>
        </p:nvSpPr>
        <p:spPr/>
        <p:txBody>
          <a:bodyPr/>
          <a:lstStyle>
            <a:extLst/>
          </a:lstStyle>
          <a:p>
            <a:pPr>
              <a:defRPr/>
            </a:pPr>
            <a:endParaRPr lang="ru-RU"/>
          </a:p>
        </p:txBody>
      </p:sp>
      <p:sp>
        <p:nvSpPr>
          <p:cNvPr id="6" name="Номер слайда 5"/>
          <p:cNvSpPr>
            <a:spLocks noGrp="1"/>
          </p:cNvSpPr>
          <p:nvPr>
            <p:ph type="sldNum" sz="quarter" idx="12"/>
          </p:nvPr>
        </p:nvSpPr>
        <p:spPr/>
        <p:txBody>
          <a:bodyPr/>
          <a:lstStyle>
            <a:extLst/>
          </a:lstStyle>
          <a:p>
            <a:pPr>
              <a:defRPr/>
            </a:pPr>
            <a:fld id="{EE06685A-83C8-4508-A00A-BDAB02095052}"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pPr>
              <a:defRPr/>
            </a:pPr>
            <a:fld id="{B6CB4190-D1DB-4408-9F49-AAAEA9E968E4}" type="datetimeFigureOut">
              <a:rPr lang="ru-RU" smtClean="0"/>
              <a:pPr>
                <a:defRPr/>
              </a:pPr>
              <a:t>31.01.2013</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pPr>
              <a:defRPr/>
            </a:pPr>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pPr>
              <a:defRPr/>
            </a:pPr>
            <a:fld id="{F0F902C2-ADE9-47BD-8438-3B17B0EE1D16}"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F7B27C2D-734A-4B4F-9A0A-E634805614D3}" type="datetimeFigureOut">
              <a:rPr lang="ru-RU" smtClean="0"/>
              <a:pPr>
                <a:defRPr/>
              </a:pPr>
              <a:t>31.01.2013</a:t>
            </a:fld>
            <a:endParaRPr lang="ru-RU"/>
          </a:p>
        </p:txBody>
      </p:sp>
      <p:sp>
        <p:nvSpPr>
          <p:cNvPr id="5" name="Нижний колонтитул 4"/>
          <p:cNvSpPr>
            <a:spLocks noGrp="1"/>
          </p:cNvSpPr>
          <p:nvPr>
            <p:ph type="ftr" sz="quarter" idx="11"/>
          </p:nvPr>
        </p:nvSpPr>
        <p:spPr/>
        <p:txBody>
          <a:bodyPr/>
          <a:lstStyle>
            <a:extLst/>
          </a:lstStyle>
          <a:p>
            <a:pPr>
              <a:defRPr/>
            </a:pPr>
            <a:endParaRPr lang="ru-RU"/>
          </a:p>
        </p:txBody>
      </p:sp>
      <p:sp>
        <p:nvSpPr>
          <p:cNvPr id="6" name="Номер слайда 5"/>
          <p:cNvSpPr>
            <a:spLocks noGrp="1"/>
          </p:cNvSpPr>
          <p:nvPr>
            <p:ph type="sldNum" sz="quarter" idx="12"/>
          </p:nvPr>
        </p:nvSpPr>
        <p:spPr/>
        <p:txBody>
          <a:bodyPr/>
          <a:lstStyle>
            <a:extLst/>
          </a:lstStyle>
          <a:p>
            <a:pPr>
              <a:defRPr/>
            </a:pPr>
            <a:fld id="{2889BE18-B869-4B8B-8EDE-2B01FC553E27}"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pPr>
              <a:defRPr/>
            </a:pPr>
            <a:fld id="{0B7C6979-3A1C-4C48-B514-F41704971AB0}" type="datetimeFigureOut">
              <a:rPr lang="ru-RU" smtClean="0"/>
              <a:pPr>
                <a:defRPr/>
              </a:pPr>
              <a:t>31.01.2013</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pPr>
              <a:defRPr/>
            </a:pPr>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pPr>
              <a:defRPr/>
            </a:pPr>
            <a:fld id="{89840DA4-130A-4D41-8AC4-D0B28B939560}"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FA2CF32E-E577-4F91-9D85-37972499E472}" type="datetimeFigureOut">
              <a:rPr lang="ru-RU" smtClean="0"/>
              <a:pPr>
                <a:defRPr/>
              </a:pPr>
              <a:t>31.01.2013</a:t>
            </a:fld>
            <a:endParaRPr lang="ru-RU"/>
          </a:p>
        </p:txBody>
      </p:sp>
      <p:sp>
        <p:nvSpPr>
          <p:cNvPr id="6" name="Нижний колонтитул 5"/>
          <p:cNvSpPr>
            <a:spLocks noGrp="1"/>
          </p:cNvSpPr>
          <p:nvPr>
            <p:ph type="ftr" sz="quarter" idx="11"/>
          </p:nvPr>
        </p:nvSpPr>
        <p:spPr/>
        <p:txBody>
          <a:bodyPr/>
          <a:lstStyle>
            <a:extLst/>
          </a:lstStyle>
          <a:p>
            <a:pPr>
              <a:defRPr/>
            </a:pPr>
            <a:endParaRPr lang="ru-RU"/>
          </a:p>
        </p:txBody>
      </p:sp>
      <p:sp>
        <p:nvSpPr>
          <p:cNvPr id="7" name="Номер слайда 6"/>
          <p:cNvSpPr>
            <a:spLocks noGrp="1"/>
          </p:cNvSpPr>
          <p:nvPr>
            <p:ph type="sldNum" sz="quarter" idx="12"/>
          </p:nvPr>
        </p:nvSpPr>
        <p:spPr/>
        <p:txBody>
          <a:bodyPr/>
          <a:lstStyle>
            <a:extLst/>
          </a:lstStyle>
          <a:p>
            <a:pPr>
              <a:defRPr/>
            </a:pPr>
            <a:fld id="{8E462ED7-A205-43ED-928F-20358D3F1DC4}"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pPr>
              <a:defRPr/>
            </a:pPr>
            <a:fld id="{5BADFC7D-6D1C-44C8-A635-CEBFEC502F91}" type="datetimeFigureOut">
              <a:rPr lang="ru-RU" smtClean="0"/>
              <a:pPr>
                <a:defRPr/>
              </a:pPr>
              <a:t>31.01.2013</a:t>
            </a:fld>
            <a:endParaRPr lang="ru-RU"/>
          </a:p>
        </p:txBody>
      </p:sp>
      <p:sp>
        <p:nvSpPr>
          <p:cNvPr id="8" name="Нижний колонтитул 7"/>
          <p:cNvSpPr>
            <a:spLocks noGrp="1"/>
          </p:cNvSpPr>
          <p:nvPr>
            <p:ph type="ftr" sz="quarter" idx="11"/>
          </p:nvPr>
        </p:nvSpPr>
        <p:spPr/>
        <p:txBody>
          <a:bodyPr/>
          <a:lstStyle>
            <a:extLst/>
          </a:lstStyle>
          <a:p>
            <a:pPr>
              <a:defRPr/>
            </a:pPr>
            <a:endParaRPr lang="ru-RU"/>
          </a:p>
        </p:txBody>
      </p:sp>
      <p:sp>
        <p:nvSpPr>
          <p:cNvPr id="9" name="Номер слайда 8"/>
          <p:cNvSpPr>
            <a:spLocks noGrp="1"/>
          </p:cNvSpPr>
          <p:nvPr>
            <p:ph type="sldNum" sz="quarter" idx="12"/>
          </p:nvPr>
        </p:nvSpPr>
        <p:spPr/>
        <p:txBody>
          <a:bodyPr/>
          <a:lstStyle>
            <a:extLst/>
          </a:lstStyle>
          <a:p>
            <a:pPr>
              <a:defRPr/>
            </a:pPr>
            <a:fld id="{2E62744A-28C3-4E86-8F88-E0FF54F15CE1}"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pPr>
              <a:defRPr/>
            </a:pPr>
            <a:fld id="{9A723ADB-84F7-4637-A80E-B9C73AC12689}" type="datetimeFigureOut">
              <a:rPr lang="ru-RU" smtClean="0"/>
              <a:pPr>
                <a:defRPr/>
              </a:pPr>
              <a:t>31.01.2013</a:t>
            </a:fld>
            <a:endParaRPr lang="ru-RU"/>
          </a:p>
        </p:txBody>
      </p:sp>
      <p:sp>
        <p:nvSpPr>
          <p:cNvPr id="4" name="Нижний колонтитул 3"/>
          <p:cNvSpPr>
            <a:spLocks noGrp="1"/>
          </p:cNvSpPr>
          <p:nvPr>
            <p:ph type="ftr" sz="quarter" idx="11"/>
          </p:nvPr>
        </p:nvSpPr>
        <p:spPr/>
        <p:txBody>
          <a:bodyPr/>
          <a:lstStyle>
            <a:extLst/>
          </a:lstStyle>
          <a:p>
            <a:pPr>
              <a:defRPr/>
            </a:pPr>
            <a:endParaRPr lang="ru-RU"/>
          </a:p>
        </p:txBody>
      </p:sp>
      <p:sp>
        <p:nvSpPr>
          <p:cNvPr id="5" name="Номер слайда 4"/>
          <p:cNvSpPr>
            <a:spLocks noGrp="1"/>
          </p:cNvSpPr>
          <p:nvPr>
            <p:ph type="sldNum" sz="quarter" idx="12"/>
          </p:nvPr>
        </p:nvSpPr>
        <p:spPr/>
        <p:txBody>
          <a:bodyPr/>
          <a:lstStyle>
            <a:extLst/>
          </a:lstStyle>
          <a:p>
            <a:pPr>
              <a:defRPr/>
            </a:pPr>
            <a:fld id="{C4D15115-ADED-4926-8A9C-A9DD594C4F42}"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pPr>
              <a:defRPr/>
            </a:pPr>
            <a:fld id="{A5E4D38F-1647-4C22-BC3A-4589F4544C88}" type="datetimeFigureOut">
              <a:rPr lang="ru-RU" smtClean="0"/>
              <a:pPr>
                <a:defRPr/>
              </a:pPr>
              <a:t>31.01.2013</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pPr>
              <a:defRPr/>
            </a:pPr>
            <a:endParaRPr lang="ru-RU"/>
          </a:p>
        </p:txBody>
      </p:sp>
      <p:sp>
        <p:nvSpPr>
          <p:cNvPr id="4" name="Номер слайда 3"/>
          <p:cNvSpPr>
            <a:spLocks noGrp="1"/>
          </p:cNvSpPr>
          <p:nvPr>
            <p:ph type="sldNum" sz="quarter" idx="12"/>
          </p:nvPr>
        </p:nvSpPr>
        <p:spPr/>
        <p:txBody>
          <a:bodyPr/>
          <a:lstStyle>
            <a:extLst/>
          </a:lstStyle>
          <a:p>
            <a:pPr>
              <a:defRPr/>
            </a:pPr>
            <a:fld id="{40BC3FA4-F76F-4C70-B7F4-51D88738E257}"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35D869D7-02F2-44A4-9EF8-45C874E00EAA}" type="datetimeFigureOut">
              <a:rPr lang="ru-RU" smtClean="0"/>
              <a:pPr>
                <a:defRPr/>
              </a:pPr>
              <a:t>31.01.2013</a:t>
            </a:fld>
            <a:endParaRPr lang="ru-RU"/>
          </a:p>
        </p:txBody>
      </p:sp>
      <p:sp>
        <p:nvSpPr>
          <p:cNvPr id="6" name="Нижний колонтитул 5"/>
          <p:cNvSpPr>
            <a:spLocks noGrp="1"/>
          </p:cNvSpPr>
          <p:nvPr>
            <p:ph type="ftr" sz="quarter" idx="11"/>
          </p:nvPr>
        </p:nvSpPr>
        <p:spPr/>
        <p:txBody>
          <a:bodyPr/>
          <a:lstStyle>
            <a:extLst/>
          </a:lstStyle>
          <a:p>
            <a:pPr>
              <a:defRPr/>
            </a:pPr>
            <a:endParaRPr lang="ru-RU"/>
          </a:p>
        </p:txBody>
      </p:sp>
      <p:sp>
        <p:nvSpPr>
          <p:cNvPr id="7" name="Номер слайда 6"/>
          <p:cNvSpPr>
            <a:spLocks noGrp="1"/>
          </p:cNvSpPr>
          <p:nvPr>
            <p:ph type="sldNum" sz="quarter" idx="12"/>
          </p:nvPr>
        </p:nvSpPr>
        <p:spPr/>
        <p:txBody>
          <a:bodyPr/>
          <a:lstStyle>
            <a:extLst/>
          </a:lstStyle>
          <a:p>
            <a:pPr>
              <a:defRPr/>
            </a:pPr>
            <a:fld id="{38002F33-BFD2-44F7-B570-C83C5903CFD9}"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pPr>
              <a:defRPr/>
            </a:pPr>
            <a:fld id="{60151515-20ED-4875-AC9D-B8AF88216481}" type="datetimeFigureOut">
              <a:rPr lang="ru-RU" smtClean="0"/>
              <a:pPr>
                <a:defRPr/>
              </a:pPr>
              <a:t>31.01.2013</a:t>
            </a:fld>
            <a:endParaRPr lang="ru-RU"/>
          </a:p>
        </p:txBody>
      </p:sp>
      <p:sp>
        <p:nvSpPr>
          <p:cNvPr id="6" name="Нижний колонтитул 5"/>
          <p:cNvSpPr>
            <a:spLocks noGrp="1"/>
          </p:cNvSpPr>
          <p:nvPr>
            <p:ph type="ftr" sz="quarter" idx="11"/>
          </p:nvPr>
        </p:nvSpPr>
        <p:spPr/>
        <p:txBody>
          <a:bodyPr/>
          <a:lstStyle>
            <a:extLst/>
          </a:lstStyle>
          <a:p>
            <a:pPr>
              <a:defRPr/>
            </a:pPr>
            <a:endParaRPr lang="ru-RU"/>
          </a:p>
        </p:txBody>
      </p:sp>
      <p:sp>
        <p:nvSpPr>
          <p:cNvPr id="7" name="Номер слайда 6"/>
          <p:cNvSpPr>
            <a:spLocks noGrp="1"/>
          </p:cNvSpPr>
          <p:nvPr>
            <p:ph type="sldNum" sz="quarter" idx="12"/>
          </p:nvPr>
        </p:nvSpPr>
        <p:spPr/>
        <p:txBody>
          <a:bodyPr/>
          <a:lstStyle>
            <a:extLst/>
          </a:lstStyle>
          <a:p>
            <a:pPr>
              <a:defRPr/>
            </a:pPr>
            <a:fld id="{D77ADC7B-47C2-4E42-B651-B3539880D0B8}" type="slidenum">
              <a:rPr lang="ru-RU" smtClean="0"/>
              <a:pPr>
                <a:defRPr/>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a:defRPr/>
            </a:pPr>
            <a:fld id="{51ED232A-E9AD-4A24-A05C-22E06805C5D8}" type="datetimeFigureOut">
              <a:rPr lang="ru-RU" smtClean="0"/>
              <a:pPr>
                <a:defRPr/>
              </a:pPr>
              <a:t>31.01.2013</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defRPr/>
            </a:pPr>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defRPr/>
            </a:pPr>
            <a:fld id="{70BE77BB-0159-402B-9FF4-5F3D56598587}"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58204" cy="2571768"/>
          </a:xfrm>
        </p:spPr>
        <p:txBody>
          <a:bodyPr>
            <a:normAutofit fontScale="90000"/>
          </a:bodyPr>
          <a:lstStyle/>
          <a:p>
            <a:pPr algn="ctr"/>
            <a:r>
              <a:rPr lang="ru-RU" sz="6000" dirty="0" smtClean="0"/>
              <a:t/>
            </a:r>
            <a:br>
              <a:rPr lang="ru-RU" sz="6000" dirty="0" smtClean="0"/>
            </a:br>
            <a:r>
              <a:rPr lang="ru-RU" sz="6000" dirty="0" smtClean="0"/>
              <a:t/>
            </a:r>
            <a:br>
              <a:rPr lang="ru-RU" sz="6000" dirty="0" smtClean="0"/>
            </a:br>
            <a:r>
              <a:rPr lang="ru-RU" sz="6000" dirty="0" smtClean="0"/>
              <a:t/>
            </a:r>
            <a:br>
              <a:rPr lang="ru-RU" sz="6000" dirty="0" smtClean="0"/>
            </a:br>
            <a:r>
              <a:rPr lang="ru-RU" sz="6000" dirty="0" smtClean="0"/>
              <a:t/>
            </a:r>
            <a:br>
              <a:rPr lang="ru-RU" sz="6000" dirty="0" smtClean="0"/>
            </a:br>
            <a:r>
              <a:rPr lang="ru-RU" sz="6700" dirty="0" smtClean="0"/>
              <a:t>памятники             к. </a:t>
            </a:r>
            <a:r>
              <a:rPr lang="ru-RU" sz="6700" dirty="0" err="1" smtClean="0"/>
              <a:t>минину</a:t>
            </a:r>
            <a:r>
              <a:rPr lang="ru-RU" sz="6700" dirty="0" smtClean="0"/>
              <a:t>  и              д. </a:t>
            </a:r>
            <a:r>
              <a:rPr lang="ru-RU" sz="6700" dirty="0" err="1" smtClean="0"/>
              <a:t>пожарскому</a:t>
            </a:r>
            <a:r>
              <a:rPr lang="ru-RU" sz="6700" dirty="0" smtClean="0"/>
              <a:t> </a:t>
            </a:r>
            <a:endParaRPr lang="ru-RU" sz="6700" dirty="0"/>
          </a:p>
        </p:txBody>
      </p:sp>
      <p:sp>
        <p:nvSpPr>
          <p:cNvPr id="3" name="Содержимое 2"/>
          <p:cNvSpPr>
            <a:spLocks noGrp="1"/>
          </p:cNvSpPr>
          <p:nvPr>
            <p:ph idx="1"/>
          </p:nvPr>
        </p:nvSpPr>
        <p:spPr/>
        <p:txBody>
          <a:bodyPr/>
          <a:lstStyle/>
          <a:p>
            <a:pPr algn="r">
              <a:buNone/>
            </a:pPr>
            <a:r>
              <a:rPr lang="ru-RU" sz="2400" dirty="0" smtClean="0"/>
              <a:t> </a:t>
            </a:r>
          </a:p>
          <a:p>
            <a:pPr algn="r">
              <a:buNone/>
            </a:pPr>
            <a:endParaRPr lang="ru-RU" sz="2400" dirty="0" smtClean="0"/>
          </a:p>
          <a:p>
            <a:pPr algn="r">
              <a:buNone/>
            </a:pPr>
            <a:endParaRPr lang="ru-RU" sz="2400" dirty="0" smtClean="0"/>
          </a:p>
          <a:p>
            <a:pPr algn="r">
              <a:buNone/>
            </a:pPr>
            <a:r>
              <a:rPr lang="ru-RU" sz="2400" dirty="0" smtClean="0"/>
              <a:t> </a:t>
            </a:r>
          </a:p>
          <a:p>
            <a:pPr algn="r">
              <a:buNone/>
            </a:pPr>
            <a:endParaRPr lang="ru-RU" sz="2400" dirty="0" smtClean="0"/>
          </a:p>
          <a:p>
            <a:pPr algn="r">
              <a:buNone/>
            </a:pPr>
            <a:r>
              <a:rPr lang="ru-RU" sz="2400" dirty="0" smtClean="0"/>
              <a:t>Автор работы - Захарова Дарья                                                                     ученица   6   класса МБОУ    « </a:t>
            </a:r>
            <a:r>
              <a:rPr lang="ru-RU" sz="2400" dirty="0" err="1" smtClean="0"/>
              <a:t>Вурнарская</a:t>
            </a:r>
            <a:r>
              <a:rPr lang="ru-RU" sz="2400" dirty="0" smtClean="0"/>
              <a:t> СОШ №2»           </a:t>
            </a:r>
            <a:r>
              <a:rPr lang="ru-RU" sz="2400" dirty="0" err="1" smtClean="0"/>
              <a:t>пгт</a:t>
            </a:r>
            <a:r>
              <a:rPr lang="ru-RU" sz="2400" dirty="0" smtClean="0"/>
              <a:t>. Вурнары .</a:t>
            </a:r>
          </a:p>
          <a:p>
            <a:pPr algn="r">
              <a:buNone/>
            </a:pPr>
            <a:endParaRPr lang="ru-RU" sz="2400" dirty="0" smtClean="0"/>
          </a:p>
          <a:p>
            <a:pPr algn="r">
              <a:buNone/>
            </a:pPr>
            <a:r>
              <a:rPr lang="ru-RU" sz="2400" dirty="0" smtClean="0"/>
              <a:t>                            Руководитель- Алексеева Т.А. –учитель истори</a:t>
            </a:r>
            <a:r>
              <a:rPr lang="ru-RU" sz="2800" dirty="0" smtClean="0"/>
              <a:t>и. </a:t>
            </a:r>
            <a:endParaRPr lang="ru-RU"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normAutofit fontScale="90000"/>
          </a:bodyPr>
          <a:lstStyle/>
          <a:p>
            <a:pPr algn="ctr"/>
            <a:r>
              <a:rPr lang="ru-RU" sz="8800" dirty="0" err="1" smtClean="0"/>
              <a:t>суздаль</a:t>
            </a:r>
            <a:endParaRPr lang="ru-RU" sz="8800" dirty="0" smtClean="0"/>
          </a:p>
        </p:txBody>
      </p:sp>
      <p:sp>
        <p:nvSpPr>
          <p:cNvPr id="11267" name="Содержимое 3"/>
          <p:cNvSpPr>
            <a:spLocks noGrp="1"/>
          </p:cNvSpPr>
          <p:nvPr>
            <p:ph sz="half" idx="2"/>
          </p:nvPr>
        </p:nvSpPr>
        <p:spPr/>
        <p:txBody>
          <a:bodyPr>
            <a:normAutofit fontScale="85000" lnSpcReduction="10000"/>
          </a:bodyPr>
          <a:lstStyle/>
          <a:p>
            <a:pPr algn="just"/>
            <a:r>
              <a:rPr lang="ru-RU" sz="2000" dirty="0" smtClean="0"/>
              <a:t>Памятник одному из руководителей народного ополчения, освободившему нашу страну от польско-литовской       интервенции, находится в городе Суздале. Памятник был заказан главным политическим Управлением Красной Армии в 1944 году. Изготовлен памятник в 1950 году. Авторами были скульптор З.И. </a:t>
            </a:r>
            <a:r>
              <a:rPr lang="ru-RU" sz="2000" dirty="0" err="1" smtClean="0"/>
              <a:t>Азгур</a:t>
            </a:r>
            <a:r>
              <a:rPr lang="ru-RU" sz="2000" dirty="0" smtClean="0"/>
              <a:t> и архитектор Г.А. Захаров. Открытие памятника состоялось лишь 28 октября 1955 года. Памятник установлен в сквере у </a:t>
            </a:r>
            <a:r>
              <a:rPr lang="ru-RU" sz="2000" dirty="0" err="1" smtClean="0"/>
              <a:t>Спасо-Евфимьева</a:t>
            </a:r>
            <a:r>
              <a:rPr lang="ru-RU" sz="2000" dirty="0" smtClean="0"/>
              <a:t> монастыря</a:t>
            </a:r>
          </a:p>
        </p:txBody>
      </p:sp>
      <p:pic>
        <p:nvPicPr>
          <p:cNvPr id="4098" name="Picture 2"/>
          <p:cNvPicPr>
            <a:picLocks noChangeAspect="1" noChangeArrowheads="1"/>
          </p:cNvPicPr>
          <p:nvPr/>
        </p:nvPicPr>
        <p:blipFill>
          <a:blip r:embed="rId2" cstate="print"/>
          <a:srcRect/>
          <a:stretch>
            <a:fillRect/>
          </a:stretch>
        </p:blipFill>
        <p:spPr bwMode="auto">
          <a:xfrm>
            <a:off x="539552" y="1628800"/>
            <a:ext cx="3384376" cy="4267907"/>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normAutofit fontScale="90000"/>
          </a:bodyPr>
          <a:lstStyle/>
          <a:p>
            <a:r>
              <a:rPr lang="ru-RU" sz="8800" dirty="0" smtClean="0"/>
              <a:t>    </a:t>
            </a:r>
            <a:r>
              <a:rPr lang="ru-RU" sz="8800" dirty="0" err="1" smtClean="0"/>
              <a:t>суздаль</a:t>
            </a:r>
            <a:endParaRPr lang="ru-RU" sz="8800" dirty="0" smtClean="0"/>
          </a:p>
        </p:txBody>
      </p:sp>
      <p:sp>
        <p:nvSpPr>
          <p:cNvPr id="4099" name="Содержимое 2"/>
          <p:cNvSpPr>
            <a:spLocks noGrp="1"/>
          </p:cNvSpPr>
          <p:nvPr>
            <p:ph sz="half" idx="1"/>
          </p:nvPr>
        </p:nvSpPr>
        <p:spPr>
          <a:xfrm>
            <a:off x="500034" y="1500174"/>
            <a:ext cx="4214842" cy="4811715"/>
          </a:xfrm>
        </p:spPr>
        <p:txBody>
          <a:bodyPr>
            <a:normAutofit fontScale="92500"/>
          </a:bodyPr>
          <a:lstStyle/>
          <a:p>
            <a:pPr algn="just">
              <a:buNone/>
            </a:pPr>
            <a:r>
              <a:rPr lang="ru-RU" sz="2400" dirty="0" smtClean="0"/>
              <a:t>       В комплексе суздальского </a:t>
            </a:r>
            <a:r>
              <a:rPr lang="ru-RU" sz="2400" dirty="0" err="1" smtClean="0"/>
              <a:t>Спасо-Евфимиевского</a:t>
            </a:r>
            <a:r>
              <a:rPr lang="ru-RU" sz="2400" dirty="0" smtClean="0"/>
              <a:t> монастыря, появился воссозданный мавзолей Д.М. Пожарского – достойное выражение памяти потомков подвигу героя. Это – свидетельство любви, нашей национальной гордости: «На благородное служенье, во славу чести и добра!» </a:t>
            </a:r>
            <a:r>
              <a:rPr lang="ru-RU" sz="2000" dirty="0" smtClean="0"/>
              <a:t>На месте захоронения полководца появились крест и мемориальная </a:t>
            </a:r>
            <a:r>
              <a:rPr lang="ru-RU" sz="2400" dirty="0" smtClean="0"/>
              <a:t>плита. </a:t>
            </a:r>
            <a:r>
              <a:rPr lang="ru-RU" sz="2400" b="1" dirty="0" smtClean="0"/>
              <a:t>      </a:t>
            </a:r>
            <a:endParaRPr lang="ru-RU" sz="2400" dirty="0" smtClean="0"/>
          </a:p>
        </p:txBody>
      </p:sp>
      <p:pic>
        <p:nvPicPr>
          <p:cNvPr id="5122" name="Picture 2"/>
          <p:cNvPicPr>
            <a:picLocks noChangeAspect="1" noChangeArrowheads="1"/>
          </p:cNvPicPr>
          <p:nvPr/>
        </p:nvPicPr>
        <p:blipFill>
          <a:blip r:embed="rId2" cstate="print"/>
          <a:srcRect/>
          <a:stretch>
            <a:fillRect/>
          </a:stretch>
        </p:blipFill>
        <p:spPr bwMode="auto">
          <a:xfrm>
            <a:off x="4932040" y="1556792"/>
            <a:ext cx="4010025" cy="4167187"/>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8000" dirty="0" smtClean="0"/>
              <a:t>Ярославль</a:t>
            </a:r>
            <a:endParaRPr lang="ru-RU" sz="8000" dirty="0"/>
          </a:p>
        </p:txBody>
      </p:sp>
      <p:pic>
        <p:nvPicPr>
          <p:cNvPr id="6146" name="Picture 2"/>
          <p:cNvPicPr>
            <a:picLocks noChangeAspect="1" noChangeArrowheads="1"/>
          </p:cNvPicPr>
          <p:nvPr/>
        </p:nvPicPr>
        <p:blipFill>
          <a:blip r:embed="rId2" cstate="print"/>
          <a:srcRect/>
          <a:stretch>
            <a:fillRect/>
          </a:stretch>
        </p:blipFill>
        <p:spPr bwMode="auto">
          <a:xfrm>
            <a:off x="1691680" y="1412776"/>
            <a:ext cx="4672012" cy="5195887"/>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normAutofit fontScale="90000"/>
          </a:bodyPr>
          <a:lstStyle/>
          <a:p>
            <a:r>
              <a:rPr lang="ru-RU" sz="8800" smtClean="0"/>
              <a:t>    Зарайск</a:t>
            </a:r>
            <a:endParaRPr lang="ru-RU" sz="8800" dirty="0" smtClean="0"/>
          </a:p>
        </p:txBody>
      </p:sp>
      <p:sp>
        <p:nvSpPr>
          <p:cNvPr id="6147" name="Содержимое 2"/>
          <p:cNvSpPr>
            <a:spLocks noGrp="1"/>
          </p:cNvSpPr>
          <p:nvPr>
            <p:ph sz="half" idx="1"/>
          </p:nvPr>
        </p:nvSpPr>
        <p:spPr>
          <a:xfrm>
            <a:off x="457200" y="1571612"/>
            <a:ext cx="4186238" cy="4554551"/>
          </a:xfrm>
        </p:spPr>
        <p:txBody>
          <a:bodyPr>
            <a:normAutofit/>
          </a:bodyPr>
          <a:lstStyle/>
          <a:p>
            <a:pPr algn="just">
              <a:buNone/>
            </a:pPr>
            <a:r>
              <a:rPr lang="ru-RU" dirty="0" smtClean="0"/>
              <a:t>Памятник </a:t>
            </a:r>
            <a:r>
              <a:rPr lang="ru-RU" dirty="0" err="1" smtClean="0"/>
              <a:t>зарайскому</a:t>
            </a:r>
            <a:r>
              <a:rPr lang="ru-RU" dirty="0" smtClean="0"/>
              <a:t> воеводе Пожарскому,  который начал свой поход из Нижнего Новгорода по спасению  России появился в городе недавно.</a:t>
            </a:r>
          </a:p>
        </p:txBody>
      </p:sp>
      <p:pic>
        <p:nvPicPr>
          <p:cNvPr id="1026" name="Picture 2"/>
          <p:cNvPicPr>
            <a:picLocks noChangeAspect="1" noChangeArrowheads="1"/>
          </p:cNvPicPr>
          <p:nvPr/>
        </p:nvPicPr>
        <p:blipFill>
          <a:blip r:embed="rId2" cstate="print"/>
          <a:srcRect/>
          <a:stretch>
            <a:fillRect/>
          </a:stretch>
        </p:blipFill>
        <p:spPr bwMode="auto">
          <a:xfrm>
            <a:off x="4716016" y="1412776"/>
            <a:ext cx="3157537" cy="4657725"/>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7242048" cy="1143000"/>
          </a:xfrm>
        </p:spPr>
        <p:txBody>
          <a:bodyPr>
            <a:normAutofit fontScale="90000"/>
          </a:bodyPr>
          <a:lstStyle/>
          <a:p>
            <a:pPr algn="ctr"/>
            <a:r>
              <a:rPr lang="ru-RU" sz="8000" dirty="0" smtClean="0"/>
              <a:t>Владимир</a:t>
            </a:r>
            <a:endParaRPr lang="ru-RU" sz="8000" dirty="0"/>
          </a:p>
        </p:txBody>
      </p:sp>
      <p:sp>
        <p:nvSpPr>
          <p:cNvPr id="6" name="Содержимое 5"/>
          <p:cNvSpPr>
            <a:spLocks noGrp="1"/>
          </p:cNvSpPr>
          <p:nvPr>
            <p:ph sz="quarter" idx="4"/>
          </p:nvPr>
        </p:nvSpPr>
        <p:spPr/>
        <p:txBody>
          <a:bodyPr>
            <a:noAutofit/>
          </a:bodyPr>
          <a:lstStyle/>
          <a:p>
            <a:pPr algn="ctr"/>
            <a:r>
              <a:rPr lang="ru-RU" sz="3200" dirty="0" smtClean="0"/>
              <a:t>Одно из памятных мест во Владимире, связанное с деятельностью второго ополчения К. Минина и Д. Пожарского</a:t>
            </a:r>
            <a:endParaRPr lang="ru-RU" sz="3200" dirty="0"/>
          </a:p>
        </p:txBody>
      </p:sp>
      <p:pic>
        <p:nvPicPr>
          <p:cNvPr id="2050" name="Picture 2"/>
          <p:cNvPicPr>
            <a:picLocks noChangeAspect="1" noChangeArrowheads="1"/>
          </p:cNvPicPr>
          <p:nvPr/>
        </p:nvPicPr>
        <p:blipFill>
          <a:blip r:embed="rId2" cstate="print"/>
          <a:srcRect/>
          <a:stretch>
            <a:fillRect/>
          </a:stretch>
        </p:blipFill>
        <p:spPr bwMode="auto">
          <a:xfrm>
            <a:off x="467544" y="1484784"/>
            <a:ext cx="3486150" cy="4754562"/>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8800" dirty="0" err="1" smtClean="0"/>
              <a:t>кострома</a:t>
            </a:r>
            <a:endParaRPr lang="ru-RU" sz="8800" dirty="0"/>
          </a:p>
        </p:txBody>
      </p:sp>
      <p:pic>
        <p:nvPicPr>
          <p:cNvPr id="3074" name="Picture 2"/>
          <p:cNvPicPr>
            <a:picLocks noChangeAspect="1" noChangeArrowheads="1"/>
          </p:cNvPicPr>
          <p:nvPr/>
        </p:nvPicPr>
        <p:blipFill>
          <a:blip r:embed="rId2" cstate="print"/>
          <a:srcRect/>
          <a:stretch>
            <a:fillRect/>
          </a:stretch>
        </p:blipFill>
        <p:spPr bwMode="auto">
          <a:xfrm>
            <a:off x="1475656" y="1412776"/>
            <a:ext cx="5276850" cy="5195887"/>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Памятник –часовня в Ярославле</a:t>
            </a:r>
            <a:endParaRPr lang="ru-RU" dirty="0"/>
          </a:p>
        </p:txBody>
      </p:sp>
      <p:pic>
        <p:nvPicPr>
          <p:cNvPr id="4098" name="Picture 2"/>
          <p:cNvPicPr>
            <a:picLocks noChangeAspect="1" noChangeArrowheads="1"/>
          </p:cNvPicPr>
          <p:nvPr/>
        </p:nvPicPr>
        <p:blipFill>
          <a:blip r:embed="rId2" cstate="print"/>
          <a:srcRect/>
          <a:stretch>
            <a:fillRect/>
          </a:stretch>
        </p:blipFill>
        <p:spPr bwMode="auto">
          <a:xfrm>
            <a:off x="2339752" y="1628800"/>
            <a:ext cx="3600400" cy="4800534"/>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7200" dirty="0" err="1" smtClean="0"/>
              <a:t>борисоглебск</a:t>
            </a:r>
            <a:endParaRPr lang="ru-RU" sz="7200" dirty="0"/>
          </a:p>
        </p:txBody>
      </p:sp>
      <p:sp>
        <p:nvSpPr>
          <p:cNvPr id="6" name="Содержимое 5"/>
          <p:cNvSpPr>
            <a:spLocks noGrp="1"/>
          </p:cNvSpPr>
          <p:nvPr>
            <p:ph sz="quarter" idx="4"/>
          </p:nvPr>
        </p:nvSpPr>
        <p:spPr/>
        <p:txBody>
          <a:bodyPr>
            <a:normAutofit/>
          </a:bodyPr>
          <a:lstStyle/>
          <a:p>
            <a:r>
              <a:rPr lang="ru-RU" sz="4000" dirty="0" smtClean="0"/>
              <a:t>Памятник князю Дмитрию Пожарскому</a:t>
            </a:r>
            <a:endParaRPr lang="ru-RU" sz="4000" dirty="0"/>
          </a:p>
        </p:txBody>
      </p:sp>
      <p:pic>
        <p:nvPicPr>
          <p:cNvPr id="5122" name="Picture 2"/>
          <p:cNvPicPr>
            <a:picLocks noChangeAspect="1" noChangeArrowheads="1"/>
          </p:cNvPicPr>
          <p:nvPr/>
        </p:nvPicPr>
        <p:blipFill>
          <a:blip r:embed="rId2" cstate="print"/>
          <a:srcRect/>
          <a:stretch>
            <a:fillRect/>
          </a:stretch>
        </p:blipFill>
        <p:spPr bwMode="auto">
          <a:xfrm>
            <a:off x="395536" y="1772816"/>
            <a:ext cx="3879850" cy="462915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Заключение    </a:t>
            </a:r>
            <a:endParaRPr lang="ru-RU" dirty="0"/>
          </a:p>
        </p:txBody>
      </p:sp>
      <p:sp>
        <p:nvSpPr>
          <p:cNvPr id="3" name="Содержимое 2"/>
          <p:cNvSpPr>
            <a:spLocks noGrp="1"/>
          </p:cNvSpPr>
          <p:nvPr>
            <p:ph idx="1"/>
          </p:nvPr>
        </p:nvSpPr>
        <p:spPr/>
        <p:txBody>
          <a:bodyPr>
            <a:normAutofit fontScale="92500"/>
          </a:bodyPr>
          <a:lstStyle/>
          <a:p>
            <a:pPr algn="just"/>
            <a:r>
              <a:rPr lang="ru-RU" sz="2400" dirty="0" smtClean="0"/>
              <a:t>Памятники спасителям Отечества в годы Смуты поставлены в Москве,  в Нижнем Новгороде (3),  в Балахне, в Ярославле,   в Пурехе,  в Суздале,  в Борисоглебске, в Костроме в Зарайске.                                                                                                                                                                                                                                                                                                                   </a:t>
            </a:r>
          </a:p>
          <a:p>
            <a:pPr algn="just">
              <a:buNone/>
            </a:pPr>
            <a:r>
              <a:rPr lang="ru-RU" sz="2400" dirty="0" smtClean="0"/>
              <a:t>     Планируют открыть памятник  в этом году ко дню народного единства в</a:t>
            </a:r>
            <a:r>
              <a:rPr lang="ru-RU" sz="2400" b="1" dirty="0" smtClean="0"/>
              <a:t> </a:t>
            </a:r>
            <a:r>
              <a:rPr lang="ru-RU" sz="2400" dirty="0" err="1" smtClean="0"/>
              <a:t>Южском</a:t>
            </a:r>
            <a:r>
              <a:rPr lang="ru-RU" sz="2400" dirty="0" smtClean="0"/>
              <a:t> районе  Ивановской области.  Мэр Москвы Сергей </a:t>
            </a:r>
            <a:r>
              <a:rPr lang="ru-RU" sz="2400" dirty="0" err="1" smtClean="0"/>
              <a:t>Собянин</a:t>
            </a:r>
            <a:r>
              <a:rPr lang="ru-RU" sz="2400" dirty="0" smtClean="0"/>
              <a:t> подписал распоряжение, согласно которому в текущем году будет возведен памятный знак в честь 400-летия освобождения Москвы вторым народным ополчением под предводительством князя Дмитрия Пожарского и земского старосты Кузьмы Минина . </a:t>
            </a:r>
            <a:endParaRPr lang="ru-RU"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85728"/>
            <a:ext cx="8229600" cy="1143000"/>
          </a:xfrm>
        </p:spPr>
        <p:txBody>
          <a:bodyPr>
            <a:normAutofit fontScale="90000"/>
          </a:bodyPr>
          <a:lstStyle/>
          <a:p>
            <a:pPr algn="ctr"/>
            <a:r>
              <a:rPr lang="ru-RU" dirty="0" smtClean="0"/>
              <a:t> Памятники К.Минину и                 Д. Пожарскому.</a:t>
            </a:r>
            <a:endParaRPr lang="ru-RU" dirty="0"/>
          </a:p>
        </p:txBody>
      </p:sp>
      <p:sp>
        <p:nvSpPr>
          <p:cNvPr id="3" name="Содержимое 2"/>
          <p:cNvSpPr>
            <a:spLocks noGrp="1"/>
          </p:cNvSpPr>
          <p:nvPr>
            <p:ph idx="1"/>
          </p:nvPr>
        </p:nvSpPr>
        <p:spPr/>
        <p:txBody>
          <a:bodyPr>
            <a:normAutofit fontScale="92500" lnSpcReduction="10000"/>
          </a:bodyPr>
          <a:lstStyle/>
          <a:p>
            <a:r>
              <a:rPr lang="ru-RU" sz="2800" b="1" dirty="0" smtClean="0"/>
              <a:t>Цель нашей работы:</a:t>
            </a:r>
            <a:r>
              <a:rPr lang="ru-RU" sz="2800" dirty="0" smtClean="0"/>
              <a:t> собрать воедино материал о памятниках К.Минину и          Д. Пожарскому. </a:t>
            </a:r>
          </a:p>
          <a:p>
            <a:r>
              <a:rPr lang="ru-RU" sz="2800" b="1" dirty="0" smtClean="0"/>
              <a:t>Задачи работы</a:t>
            </a:r>
            <a:r>
              <a:rPr lang="ru-RU" sz="2800" dirty="0" smtClean="0"/>
              <a:t>: пройти маршрутом Второго ополчения и познакомиться с тем, как потомки чтят подвиг ополченцев. </a:t>
            </a:r>
          </a:p>
          <a:p>
            <a:r>
              <a:rPr lang="ru-RU" sz="2800" b="1" dirty="0" smtClean="0"/>
              <a:t>Методы работы: </a:t>
            </a:r>
            <a:r>
              <a:rPr lang="ru-RU" sz="2800" dirty="0" smtClean="0"/>
              <a:t>просмотреть справочную, научно- популярную литературу, проспекты туристических маршрутов городов, через которые проходил путь Второго ополчения, сайты интернета, встретиться с людьми, которые видели эти памятники воочию</a:t>
            </a:r>
            <a:r>
              <a:rPr lang="ru-RU" sz="2800" b="1" dirty="0" smtClean="0"/>
              <a:t>. </a:t>
            </a:r>
            <a:endParaRPr lang="ru-RU" sz="2800"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642918"/>
            <a:ext cx="6858048" cy="6247864"/>
          </a:xfrm>
          <a:prstGeom prst="rect">
            <a:avLst/>
          </a:prstGeom>
        </p:spPr>
        <p:txBody>
          <a:bodyPr wrap="square">
            <a:spAutoFit/>
          </a:bodyPr>
          <a:lstStyle/>
          <a:p>
            <a:pPr algn="just"/>
            <a:r>
              <a:rPr lang="ru-RU" sz="4000" b="1" dirty="0" smtClean="0"/>
              <a:t>Рабочая гипотеза</a:t>
            </a:r>
            <a:r>
              <a:rPr lang="ru-RU" sz="4000" dirty="0" smtClean="0"/>
              <a:t>: благодарные потомки увековечили имена К.А. Минина и князя Д.И. Пожарского на всём пути следования ополчения от Нижнего Новгорода до Москвы  в местах, связанных с их жизнью и деятельностью</a:t>
            </a:r>
            <a:r>
              <a:rPr lang="ru-RU" dirty="0" smtClean="0"/>
              <a:t>.</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normAutofit fontScale="90000"/>
          </a:bodyPr>
          <a:lstStyle/>
          <a:p>
            <a:r>
              <a:rPr lang="ru-RU" sz="9600" dirty="0" smtClean="0"/>
              <a:t>     Москва </a:t>
            </a:r>
          </a:p>
        </p:txBody>
      </p:sp>
      <p:pic>
        <p:nvPicPr>
          <p:cNvPr id="7172" name="Picture 2" descr="G:\даша захарова\москва.jpg"/>
          <p:cNvPicPr>
            <a:picLocks noGrp="1" noChangeAspect="1" noChangeArrowheads="1"/>
          </p:cNvPicPr>
          <p:nvPr>
            <p:ph sz="half" idx="1"/>
          </p:nvPr>
        </p:nvPicPr>
        <p:blipFill>
          <a:blip r:embed="rId2" cstate="print"/>
          <a:stretch>
            <a:fillRect/>
          </a:stretch>
        </p:blipFill>
        <p:spPr>
          <a:xfrm>
            <a:off x="457200" y="1643050"/>
            <a:ext cx="3521075" cy="4286279"/>
          </a:xfrm>
          <a:noFill/>
        </p:spPr>
      </p:pic>
      <p:sp>
        <p:nvSpPr>
          <p:cNvPr id="7171" name="Содержимое 3"/>
          <p:cNvSpPr>
            <a:spLocks noGrp="1"/>
          </p:cNvSpPr>
          <p:nvPr>
            <p:ph sz="half" idx="2"/>
          </p:nvPr>
        </p:nvSpPr>
        <p:spPr/>
        <p:txBody>
          <a:bodyPr>
            <a:normAutofit fontScale="92500" lnSpcReduction="10000"/>
          </a:bodyPr>
          <a:lstStyle/>
          <a:p>
            <a:pPr algn="just"/>
            <a:r>
              <a:rPr lang="ru-RU" sz="1600" dirty="0" smtClean="0"/>
              <a:t>20 февраля (4 марта) 1818 года состоялось торжественное открытие памятника с участием Императора Александра и его семейства и при стечении огромного количества людей. Фигура Минина безраздельно господствует в композиции. Навсегда запоминается его призывный жест. Рука, вскинутая вверх, не только призывает Пожарского, она как бы обращена ко всему народу, поднимает его на борьбу. Пожарский, ещё не оправившийся от ран, сидит на ложе. Он откликнулся на призыв Минина. В одной руке Пожарский держит щит с изображением Спаса, а другая положена на меч, протянутый Мининым</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28596" y="142852"/>
            <a:ext cx="8229600" cy="1143000"/>
          </a:xfrm>
        </p:spPr>
        <p:txBody>
          <a:bodyPr>
            <a:normAutofit/>
          </a:bodyPr>
          <a:lstStyle/>
          <a:p>
            <a:pPr algn="ctr"/>
            <a:r>
              <a:rPr lang="ru-RU" sz="4800" dirty="0" smtClean="0"/>
              <a:t>Нижний </a:t>
            </a:r>
            <a:r>
              <a:rPr lang="ru-RU" sz="4800" dirty="0" err="1" smtClean="0"/>
              <a:t>новгород</a:t>
            </a:r>
            <a:endParaRPr lang="ru-RU" sz="4800" dirty="0" smtClean="0"/>
          </a:p>
        </p:txBody>
      </p:sp>
      <p:pic>
        <p:nvPicPr>
          <p:cNvPr id="9220" name="Picture 2" descr="G:\даша захарова\нижний новгород.jpg"/>
          <p:cNvPicPr>
            <a:picLocks noGrp="1" noChangeAspect="1" noChangeArrowheads="1"/>
          </p:cNvPicPr>
          <p:nvPr>
            <p:ph sz="half" idx="1"/>
          </p:nvPr>
        </p:nvPicPr>
        <p:blipFill>
          <a:blip r:embed="rId2" cstate="print"/>
          <a:stretch>
            <a:fillRect/>
          </a:stretch>
        </p:blipFill>
        <p:spPr>
          <a:xfrm>
            <a:off x="520501" y="1600200"/>
            <a:ext cx="3394472" cy="4525963"/>
          </a:xfrm>
          <a:noFill/>
        </p:spPr>
      </p:pic>
      <p:sp>
        <p:nvSpPr>
          <p:cNvPr id="9219" name="Содержимое 3"/>
          <p:cNvSpPr>
            <a:spLocks noGrp="1"/>
          </p:cNvSpPr>
          <p:nvPr>
            <p:ph sz="half" idx="2"/>
          </p:nvPr>
        </p:nvSpPr>
        <p:spPr/>
        <p:txBody>
          <a:bodyPr>
            <a:normAutofit fontScale="92500" lnSpcReduction="10000"/>
          </a:bodyPr>
          <a:lstStyle/>
          <a:p>
            <a:r>
              <a:rPr lang="ru-RU" sz="1600" dirty="0" smtClean="0"/>
              <a:t>Ещё один памятник Минину работы скульптора О. </a:t>
            </a:r>
            <a:r>
              <a:rPr lang="ru-RU" sz="1600" dirty="0" err="1" smtClean="0"/>
              <a:t>Комова</a:t>
            </a:r>
            <a:r>
              <a:rPr lang="ru-RU" sz="1600" dirty="0" smtClean="0"/>
              <a:t> стоит в сквере на центральной площади города, носящей его имя. Он установлен в 1989 году на месте прежнего памятника, который перенесён в Балахну</a:t>
            </a:r>
            <a:r>
              <a:rPr lang="ru-RU" sz="1600" b="1" dirty="0" smtClean="0"/>
              <a:t>.</a:t>
            </a:r>
            <a:r>
              <a:rPr lang="ru-RU" sz="1600" dirty="0" smtClean="0"/>
              <a:t> Бронзовая скульптура гражданина и героя Россия Кузьмы Минина, призывающего подняться русский народ против польских захватчиков, установлена на гранитном прямоугольном постаменте. На постаменте нанесена надпись “Великому патриоту земли Русской Кузьме Минину”. Сам же Кузьма запечатлен, призывая восстать против врагов, его левая рука поднята, словно символизирует подняться и изгнать захватчиков.</a:t>
            </a:r>
          </a:p>
          <a:p>
            <a:endParaRPr lang="ru-RU" sz="16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428596" y="214290"/>
            <a:ext cx="8229600" cy="1143000"/>
          </a:xfrm>
        </p:spPr>
        <p:txBody>
          <a:bodyPr>
            <a:normAutofit/>
          </a:bodyPr>
          <a:lstStyle/>
          <a:p>
            <a:r>
              <a:rPr lang="ru-RU" sz="5400" dirty="0" smtClean="0"/>
              <a:t>нижний </a:t>
            </a:r>
            <a:r>
              <a:rPr lang="ru-RU" sz="5400" dirty="0" err="1" smtClean="0"/>
              <a:t>новгород</a:t>
            </a:r>
            <a:endParaRPr lang="ru-RU" sz="5400" dirty="0" smtClean="0"/>
          </a:p>
        </p:txBody>
      </p:sp>
      <p:sp>
        <p:nvSpPr>
          <p:cNvPr id="8195" name="Содержимое 2"/>
          <p:cNvSpPr>
            <a:spLocks noGrp="1"/>
          </p:cNvSpPr>
          <p:nvPr>
            <p:ph sz="half" idx="1"/>
          </p:nvPr>
        </p:nvSpPr>
        <p:spPr/>
        <p:txBody>
          <a:bodyPr>
            <a:normAutofit fontScale="92500" lnSpcReduction="20000"/>
          </a:bodyPr>
          <a:lstStyle/>
          <a:p>
            <a:pPr algn="just"/>
            <a:r>
              <a:rPr lang="ru-RU" sz="1600" dirty="0" smtClean="0"/>
              <a:t>4 ноября 2005 в Нижнем Новгороде открыт памятник Минину и Пожарскому работы Зураба Церетели — уменьшенная (на 5 см) копия московского памятника. Он установлен под стенами Нижегородского кремля, около церкви Рождества Иоанна Предтечи. По заключению историков и экспертов, в 1611 году Кузьма Минин именно с паперти этой церкви призывал нижегородцев собрать и экипировать народное ополчение на защиту Москвы от поляков. На нижегородском памятнике надпись сохранена, но без указания года</a:t>
            </a:r>
            <a:r>
              <a:rPr lang="ru-RU" sz="1600" b="1" dirty="0" smtClean="0"/>
              <a:t>.[1]</a:t>
            </a:r>
            <a:r>
              <a:rPr lang="ru-RU" sz="1600" dirty="0" smtClean="0"/>
              <a:t> Появление памятника Минину и Пожарскому в Нижнем Новгороде - это восстановление исторической справедливости</a:t>
            </a:r>
          </a:p>
        </p:txBody>
      </p:sp>
      <p:pic>
        <p:nvPicPr>
          <p:cNvPr id="8196" name="Picture 2" descr="G:\даша захарова\нижний новгород2.jpg"/>
          <p:cNvPicPr>
            <a:picLocks noGrp="1" noChangeAspect="1" noChangeArrowheads="1"/>
          </p:cNvPicPr>
          <p:nvPr>
            <p:ph sz="half" idx="2"/>
          </p:nvPr>
        </p:nvPicPr>
        <p:blipFill>
          <a:blip r:embed="rId2" cstate="print"/>
          <a:stretch>
            <a:fillRect/>
          </a:stretch>
        </p:blipFill>
        <p:spPr>
          <a:xfrm>
            <a:off x="4214810" y="1500174"/>
            <a:ext cx="3521075" cy="4000528"/>
          </a:xfr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dirty="0" smtClean="0"/>
              <a:t>Нижний </a:t>
            </a:r>
            <a:r>
              <a:rPr lang="ru-RU" sz="5400" dirty="0" err="1" smtClean="0"/>
              <a:t>новгород</a:t>
            </a:r>
            <a:endParaRPr lang="ru-RU" sz="5400" dirty="0"/>
          </a:p>
        </p:txBody>
      </p:sp>
      <p:sp>
        <p:nvSpPr>
          <p:cNvPr id="4" name="Содержимое 3"/>
          <p:cNvSpPr>
            <a:spLocks noGrp="1"/>
          </p:cNvSpPr>
          <p:nvPr>
            <p:ph sz="half" idx="2"/>
          </p:nvPr>
        </p:nvSpPr>
        <p:spPr/>
        <p:txBody>
          <a:bodyPr>
            <a:normAutofit fontScale="92500" lnSpcReduction="20000"/>
          </a:bodyPr>
          <a:lstStyle/>
          <a:p>
            <a:pPr algn="just"/>
            <a:r>
              <a:rPr lang="ru-RU" sz="1800" dirty="0" smtClean="0"/>
              <a:t>Памятник в виде обелиска из серого гранита. С двух сторон к обелиску прикреплены две бронзовые доски с барельефными изображениями Минина и Пожарского и мифологическими гениями, держащими над их головами лавровые венки. Над барельефами размещены чугунные плиты с текстом: "Гражданину Минину - благодарное потомство. 1826 год", "Князю Пожарскому - благодарное потомство. 1826 год".  Памятник-обелиск находится в кремле Нижнего Новгорода, неподалёку от Михайло-Архангельского собора</a:t>
            </a:r>
            <a:endParaRPr lang="ru-RU" sz="1800" dirty="0"/>
          </a:p>
        </p:txBody>
      </p:sp>
      <p:pic>
        <p:nvPicPr>
          <p:cNvPr id="1026" name="Picture 2"/>
          <p:cNvPicPr>
            <a:picLocks noChangeAspect="1" noChangeArrowheads="1"/>
          </p:cNvPicPr>
          <p:nvPr/>
        </p:nvPicPr>
        <p:blipFill>
          <a:blip r:embed="rId2" cstate="print"/>
          <a:srcRect/>
          <a:stretch>
            <a:fillRect/>
          </a:stretch>
        </p:blipFill>
        <p:spPr bwMode="auto">
          <a:xfrm>
            <a:off x="467544" y="1556792"/>
            <a:ext cx="3397250" cy="4549775"/>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p:txBody>
          <a:bodyPr>
            <a:noAutofit/>
          </a:bodyPr>
          <a:lstStyle/>
          <a:p>
            <a:pPr algn="ctr"/>
            <a:r>
              <a:rPr lang="ru-RU" sz="8000" dirty="0" smtClean="0"/>
              <a:t>Балахна</a:t>
            </a:r>
          </a:p>
        </p:txBody>
      </p:sp>
      <p:sp>
        <p:nvSpPr>
          <p:cNvPr id="5123" name="Содержимое 3"/>
          <p:cNvSpPr>
            <a:spLocks noGrp="1"/>
          </p:cNvSpPr>
          <p:nvPr>
            <p:ph sz="half" idx="2"/>
          </p:nvPr>
        </p:nvSpPr>
        <p:spPr>
          <a:xfrm>
            <a:off x="3563888" y="1556792"/>
            <a:ext cx="4329114" cy="4554551"/>
          </a:xfrm>
        </p:spPr>
        <p:txBody>
          <a:bodyPr>
            <a:normAutofit lnSpcReduction="10000"/>
          </a:bodyPr>
          <a:lstStyle/>
          <a:p>
            <a:pPr algn="just">
              <a:buNone/>
            </a:pPr>
            <a:r>
              <a:rPr lang="ru-RU" sz="1400" dirty="0" smtClean="0"/>
              <a:t> </a:t>
            </a:r>
            <a:r>
              <a:rPr lang="ru-RU" sz="2000" dirty="0" smtClean="0"/>
              <a:t>В 1989 году памятник  из Нижнего Новгорода скульптора Александра Колобова был перенесен в Балахну, на родину К.Минина.   В Балахне памятник Минину поставлен на месте первой остановки Нижегородского ополчения 1612 года. Восстановлен в листовой меди (скульптор А.Н.Горшков, фриз – В. Р. Маслов). 16 сентября 1990 года памятник был торжественно открыт, и теперь является центр</a:t>
            </a:r>
            <a:r>
              <a:rPr lang="ru-RU" sz="1400" dirty="0" smtClean="0"/>
              <a:t>ом </a:t>
            </a:r>
            <a:r>
              <a:rPr lang="ru-RU" sz="2000" dirty="0" smtClean="0"/>
              <a:t>всех патриотических акций района</a:t>
            </a:r>
            <a:r>
              <a:rPr lang="ru-RU" sz="1400" dirty="0" smtClean="0"/>
              <a:t>. </a:t>
            </a:r>
          </a:p>
        </p:txBody>
      </p:sp>
      <p:pic>
        <p:nvPicPr>
          <p:cNvPr id="2050" name="Picture 2"/>
          <p:cNvPicPr>
            <a:picLocks noChangeAspect="1" noChangeArrowheads="1"/>
          </p:cNvPicPr>
          <p:nvPr/>
        </p:nvPicPr>
        <p:blipFill>
          <a:blip r:embed="rId2" cstate="print"/>
          <a:srcRect/>
          <a:stretch>
            <a:fillRect/>
          </a:stretch>
        </p:blipFill>
        <p:spPr bwMode="auto">
          <a:xfrm>
            <a:off x="395536" y="1844824"/>
            <a:ext cx="2880320" cy="381586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571472" y="285728"/>
            <a:ext cx="8229600" cy="1143000"/>
          </a:xfrm>
        </p:spPr>
        <p:txBody>
          <a:bodyPr>
            <a:normAutofit fontScale="90000"/>
          </a:bodyPr>
          <a:lstStyle/>
          <a:p>
            <a:pPr algn="ctr"/>
            <a:r>
              <a:rPr lang="ru-RU" sz="8800" dirty="0" smtClean="0"/>
              <a:t>Пурех</a:t>
            </a:r>
          </a:p>
        </p:txBody>
      </p:sp>
      <p:sp>
        <p:nvSpPr>
          <p:cNvPr id="10243" name="Содержимое 2"/>
          <p:cNvSpPr>
            <a:spLocks noGrp="1"/>
          </p:cNvSpPr>
          <p:nvPr>
            <p:ph sz="half" idx="1"/>
          </p:nvPr>
        </p:nvSpPr>
        <p:spPr/>
        <p:txBody>
          <a:bodyPr>
            <a:normAutofit fontScale="85000" lnSpcReduction="10000"/>
          </a:bodyPr>
          <a:lstStyle/>
          <a:p>
            <a:pPr algn="just">
              <a:buNone/>
            </a:pPr>
            <a:r>
              <a:rPr lang="ru-RU" sz="2000" dirty="0" smtClean="0"/>
              <a:t>   Село Пурех -  бывшая вотчина князя Пожарского, которую он получил в награду от царя Михаила Федоровича за ратные заслуги по освобождению Москвы. В Пурехе сохранилась Преображенская церковь, построенная на средства князя; в ней долгое время находилось знамя ополчения 1612 года, а также другие древности. 11 июня 1998 года в селе был установлен памятник Пожарскому, созданный нижегородским скульптором Гусевым и Т.С. Рыжовой </a:t>
            </a:r>
          </a:p>
          <a:p>
            <a:endParaRPr lang="ru-RU" sz="1800" dirty="0" smtClean="0"/>
          </a:p>
        </p:txBody>
      </p:sp>
      <p:pic>
        <p:nvPicPr>
          <p:cNvPr id="3074" name="Picture 2"/>
          <p:cNvPicPr>
            <a:picLocks noGrp="1" noChangeAspect="1" noChangeArrowheads="1"/>
          </p:cNvPicPr>
          <p:nvPr>
            <p:ph sz="half" idx="2"/>
          </p:nvPr>
        </p:nvPicPr>
        <p:blipFill>
          <a:blip r:embed="rId2" cstate="print"/>
          <a:srcRect/>
          <a:stretch>
            <a:fillRect/>
          </a:stretch>
        </p:blipFill>
        <p:spPr bwMode="auto">
          <a:xfrm>
            <a:off x="4283968" y="1772816"/>
            <a:ext cx="3521075" cy="4148393"/>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182</TotalTime>
  <Words>908</Words>
  <Application>Microsoft Office PowerPoint</Application>
  <PresentationFormat>Экран (4:3)</PresentationFormat>
  <Paragraphs>42</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Изящная</vt:lpstr>
      <vt:lpstr>    памятники             к. минину  и              д. пожарскому </vt:lpstr>
      <vt:lpstr> Памятники К.Минину и                 Д. Пожарскому.</vt:lpstr>
      <vt:lpstr>Слайд 3</vt:lpstr>
      <vt:lpstr>     Москва </vt:lpstr>
      <vt:lpstr>Нижний новгород</vt:lpstr>
      <vt:lpstr>нижний новгород</vt:lpstr>
      <vt:lpstr>Нижний новгород</vt:lpstr>
      <vt:lpstr>Балахна</vt:lpstr>
      <vt:lpstr>Пурех</vt:lpstr>
      <vt:lpstr>суздаль</vt:lpstr>
      <vt:lpstr>    суздаль</vt:lpstr>
      <vt:lpstr>Ярославль</vt:lpstr>
      <vt:lpstr>    Зарайск</vt:lpstr>
      <vt:lpstr>Владимир</vt:lpstr>
      <vt:lpstr>кострома</vt:lpstr>
      <vt:lpstr>Памятник –часовня в Ярославле</vt:lpstr>
      <vt:lpstr>борисоглебск</vt:lpstr>
      <vt:lpstr>Заключение    </vt:lpstr>
    </vt:vector>
  </TitlesOfParts>
  <Company>mou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памятники</dc:title>
  <dc:creator>user</dc:creator>
  <cp:lastModifiedBy>RAYbook</cp:lastModifiedBy>
  <cp:revision>8</cp:revision>
  <dcterms:created xsi:type="dcterms:W3CDTF">2012-10-18T16:01:01Z</dcterms:created>
  <dcterms:modified xsi:type="dcterms:W3CDTF">2013-01-31T07:10:01Z</dcterms:modified>
</cp:coreProperties>
</file>